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710" r:id="rId2"/>
    <p:sldId id="711" r:id="rId3"/>
    <p:sldId id="716" r:id="rId4"/>
    <p:sldId id="712" r:id="rId5"/>
    <p:sldId id="713" r:id="rId6"/>
    <p:sldId id="714" r:id="rId7"/>
    <p:sldId id="715" r:id="rId8"/>
    <p:sldId id="699" r:id="rId9"/>
    <p:sldId id="701" r:id="rId10"/>
    <p:sldId id="702" r:id="rId11"/>
    <p:sldId id="703" r:id="rId12"/>
    <p:sldId id="704" r:id="rId13"/>
    <p:sldId id="705" r:id="rId14"/>
    <p:sldId id="706" r:id="rId15"/>
    <p:sldId id="708" r:id="rId16"/>
    <p:sldId id="707" r:id="rId17"/>
    <p:sldId id="668" r:id="rId18"/>
    <p:sldId id="672" r:id="rId19"/>
    <p:sldId id="717" r:id="rId20"/>
    <p:sldId id="718" r:id="rId21"/>
    <p:sldId id="719" r:id="rId22"/>
    <p:sldId id="72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Грихина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8C8"/>
    <a:srgbClr val="7FC6DE"/>
    <a:srgbClr val="A5B4C3"/>
    <a:srgbClr val="CE2E1A"/>
    <a:srgbClr val="FF4934"/>
    <a:srgbClr val="9AC2FF"/>
    <a:srgbClr val="FFFFFF"/>
    <a:srgbClr val="FFFF00"/>
    <a:srgbClr val="BDC3C0"/>
    <a:srgbClr val="1C3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9306" autoAdjust="0"/>
  </p:normalViewPr>
  <p:slideViewPr>
    <p:cSldViewPr>
      <p:cViewPr>
        <p:scale>
          <a:sx n="100" d="100"/>
          <a:sy n="100" d="100"/>
        </p:scale>
        <p:origin x="-3864" y="-154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9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1E340-5D20-492A-902D-91BB183FFDD8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EA7E7-F707-4E4F-8ACD-971B146DE7E2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E5FC1-7AB5-4F21-8716-DCB6D631B949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754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9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9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4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7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3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petka\Desktop\ыамЦ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89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34" y="228600"/>
            <a:ext cx="4330824" cy="302433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rebuchet MS" pitchFamily="34" charset="0"/>
              </a:rPr>
              <a:t>Разработка и сопровождение </a:t>
            </a:r>
            <a:r>
              <a:rPr lang="ru-RU" sz="3200" b="1" dirty="0" smtClean="0">
                <a:latin typeface="Trebuchet MS" pitchFamily="34" charset="0"/>
              </a:rPr>
              <a:t>интернет-проектов </a:t>
            </a:r>
            <a:r>
              <a:rPr lang="ru-RU" sz="3200" b="1" dirty="0">
                <a:latin typeface="Trebuchet MS" pitchFamily="34" charset="0"/>
              </a:rPr>
              <a:t>любого уровня </a:t>
            </a:r>
            <a:r>
              <a:rPr lang="ru-RU" sz="3200" b="1" dirty="0" smtClean="0">
                <a:latin typeface="Trebuchet MS" pitchFamily="34" charset="0"/>
              </a:rPr>
              <a:t>сложности</a:t>
            </a:r>
            <a:endParaRPr lang="ru-RU" sz="3200" b="1" dirty="0">
              <a:latin typeface="Trebuchet MS" pitchFamily="34" charset="0"/>
            </a:endParaRPr>
          </a:p>
        </p:txBody>
      </p:sp>
      <p:pic>
        <p:nvPicPr>
          <p:cNvPr id="2052" name="Picture 4" descr="C:\Users\Pipetka\Desktop\ыв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45224"/>
            <a:ext cx="3602037" cy="977900"/>
          </a:xfrm>
          <a:prstGeom prst="rect">
            <a:avLst/>
          </a:prstGeom>
          <a:noFill/>
        </p:spPr>
      </p:pic>
      <p:pic>
        <p:nvPicPr>
          <p:cNvPr id="2054" name="Picture 6" descr="C:\Users\Pipetka\Desktop\рпавы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517232"/>
            <a:ext cx="3609975" cy="9144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3658344"/>
            <a:ext cx="570316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800" kern="0" dirty="0" smtClean="0">
                <a:latin typeface="Trebuchet MS" pitchFamily="34" charset="0"/>
              </a:rPr>
              <a:t>«</a:t>
            </a:r>
            <a:r>
              <a:rPr lang="ru-RU" sz="3800" kern="0" dirty="0" smtClean="0">
                <a:latin typeface="Trebuchet MS" pitchFamily="34" charset="0"/>
              </a:rPr>
              <a:t>Интернет для бизнеса</a:t>
            </a:r>
            <a:r>
              <a:rPr lang="ru-RU" sz="3800" kern="0" dirty="0" smtClean="0">
                <a:latin typeface="Trebuchet MS" pitchFamily="34" charset="0"/>
              </a:rPr>
              <a:t>»</a:t>
            </a:r>
            <a:endParaRPr lang="ru-RU" sz="3800" kern="0" dirty="0" smtClean="0">
              <a:latin typeface="Trebuchet MS" pitchFamily="34" charset="0"/>
            </a:endParaRPr>
          </a:p>
          <a:p>
            <a:pPr algn="l"/>
            <a:r>
              <a:rPr lang="en-US" sz="3800" kern="0" dirty="0" smtClean="0">
                <a:solidFill>
                  <a:schemeClr val="accent2"/>
                </a:solidFill>
                <a:latin typeface="Trebuchet MS" pitchFamily="34" charset="0"/>
              </a:rPr>
              <a:t>  #</a:t>
            </a:r>
            <a:r>
              <a:rPr lang="en-US" sz="3800" kern="0" dirty="0" err="1">
                <a:solidFill>
                  <a:schemeClr val="accent2"/>
                </a:solidFill>
                <a:latin typeface="Trebuchet MS" pitchFamily="34" charset="0"/>
              </a:rPr>
              <a:t>alfaweb</a:t>
            </a:r>
            <a:endParaRPr lang="ru-RU" sz="3800" b="1" kern="0" dirty="0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" y="0"/>
            <a:ext cx="4856163" cy="686117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2373" y="1016818"/>
            <a:ext cx="41036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1. Несмотря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на нулевую стоимость лицензий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бесплатных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, экономия «съедается» за счет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больших затрат на обслуживание, защиту и нестабильной работы системы в целом.</a:t>
            </a: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2. С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коммерческой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 заказчик получает тиражное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решение с активной защитой,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которое может обслуживать любая компания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351717" y="56536"/>
            <a:ext cx="292655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Calibri" pitchFamily="34" charset="0"/>
              </a:rPr>
              <a:t>Деньги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2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671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Интернетмагазин\953013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70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5591" y="1295400"/>
            <a:ext cx="410845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100" dirty="0">
                <a:latin typeface="Calibri" pitchFamily="34" charset="0"/>
                <a:cs typeface="Calibri" pitchFamily="34" charset="0"/>
              </a:rPr>
              <a:t>Коммерческие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 поставляются с законченной документацией, разработчик внимательно следит за ее обновлением и доставкой конечному пользователю. </a:t>
            </a:r>
            <a:endParaRPr lang="ru-RU" sz="21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1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100" b="0" dirty="0" smtClean="0">
                <a:latin typeface="Calibri" pitchFamily="34" charset="0"/>
                <a:cs typeface="Calibri" pitchFamily="34" charset="0"/>
              </a:rPr>
              <a:t>Разработчик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коммерческой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0" dirty="0">
                <a:latin typeface="Calibri" pitchFamily="34" charset="0"/>
                <a:cs typeface="Calibri" pitchFamily="34" charset="0"/>
              </a:rPr>
              <a:t>CMS 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предоставляет  гарантии качественной технической поддержки, регулярного обновления продукта и актуальной документации.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306530" y="46428"/>
            <a:ext cx="4219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Calibri" pitchFamily="34" charset="0"/>
              </a:rPr>
              <a:t>Документация и техническая поддержка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05264"/>
            <a:ext cx="9158288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9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790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367" y="0"/>
            <a:ext cx="4813968" cy="685800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1119" y="3429000"/>
            <a:ext cx="37779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исследованиям, чаще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всего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зараж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нными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являются сайты, использующие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бесплатные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1120" y="764704"/>
            <a:ext cx="399599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ИТ-безопасность является одним из безусловных приоритетов разработчиков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коммерческих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, т.к. гарантией качества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продукта выступает бизнес разработчика.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330" y="117427"/>
            <a:ext cx="36083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Безопасность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05264"/>
            <a:ext cx="9158288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3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400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draga_a\Downloads\Depositphotos_31877717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/>
          <a:stretch/>
        </p:blipFill>
        <p:spPr bwMode="auto">
          <a:xfrm>
            <a:off x="-114" y="0"/>
            <a:ext cx="9151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4" y="24"/>
            <a:ext cx="9153566" cy="685799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8" rIns="91408" bIns="45718"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6200000">
            <a:off x="1663807" y="-631504"/>
            <a:ext cx="6815139" cy="8160743"/>
          </a:xfrm>
          <a:prstGeom prst="rtTriangle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8" rIns="91408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4353200" cy="4876800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1202267"/>
            <a:ext cx="4375503" cy="4648200"/>
          </a:xfrm>
          <a:prstGeom prst="rect">
            <a:avLst/>
          </a:prstGeom>
        </p:spPr>
      </p:pic>
      <p:sp>
        <p:nvSpPr>
          <p:cNvPr id="4" name="AutoShape 2" descr="https://cp.bitrix.ru/company/personal/user/288/files/element/historyget/1012262/bus_14-5.png?cache_image=Y"/>
          <p:cNvSpPr>
            <a:spLocks noChangeAspect="1" noChangeArrowheads="1"/>
          </p:cNvSpPr>
          <p:nvPr/>
        </p:nvSpPr>
        <p:spPr bwMode="auto">
          <a:xfrm>
            <a:off x="116702" y="-3500437"/>
            <a:ext cx="4851797" cy="73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18" rIns="91408" bIns="4571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6" descr="https://cp.bitrix.ru/company/personal/user/288/files/element/historyget/1012262/bus_14-5.png?cache_image=Y"/>
          <p:cNvSpPr>
            <a:spLocks noChangeAspect="1" noChangeArrowheads="1"/>
          </p:cNvSpPr>
          <p:nvPr/>
        </p:nvSpPr>
        <p:spPr bwMode="auto">
          <a:xfrm>
            <a:off x="345303" y="-3208337"/>
            <a:ext cx="4851797" cy="73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18" rIns="91408" bIns="4571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https://cp.bitrix.ru/extranet/contacts/personal/user/58/files/element/historyget/1012627/mob3_0_1.png?cache_image=Y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18" rIns="9140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cp.bitrix.ru/extranet/contacts/personal/user/58/files/element/historyget/1012627/mob3_0_1.png?cache_image=Y"/>
          <p:cNvSpPr>
            <a:spLocks noChangeAspect="1" noChangeArrowheads="1"/>
          </p:cNvSpPr>
          <p:nvPr/>
        </p:nvSpPr>
        <p:spPr bwMode="auto">
          <a:xfrm>
            <a:off x="230981" y="796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18" rIns="9140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3915" y="2438400"/>
            <a:ext cx="9154121" cy="1731608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anchor="ctr"/>
          <a:lstStyle/>
          <a:p>
            <a:pPr marL="0" indent="0" algn="ctr">
              <a:buSzPct val="45000"/>
              <a:buNone/>
            </a:pPr>
            <a:r>
              <a:rPr lang="ru-RU" sz="4000" b="0" dirty="0" smtClean="0">
                <a:solidFill>
                  <a:schemeClr val="tx1"/>
                </a:solidFill>
                <a:latin typeface="Calibri"/>
                <a:cs typeface="Calibri"/>
              </a:rPr>
              <a:t>Платформа для </a:t>
            </a:r>
            <a:r>
              <a:rPr lang="ru-RU" sz="4000" b="0" dirty="0">
                <a:solidFill>
                  <a:schemeClr val="tx1"/>
                </a:solidFill>
                <a:latin typeface="Calibri"/>
                <a:cs typeface="Calibri"/>
              </a:rPr>
              <a:t>всех видов бизнеса – от малого до </a:t>
            </a:r>
            <a:r>
              <a:rPr lang="ru-RU" sz="4000" b="0" dirty="0" smtClean="0">
                <a:solidFill>
                  <a:schemeClr val="tx1"/>
                </a:solidFill>
                <a:latin typeface="Calibri"/>
                <a:cs typeface="Calibri"/>
              </a:rPr>
              <a:t>крупного</a:t>
            </a:r>
            <a:endParaRPr lang="ru-RU" sz="4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/>
          <p:nvPr/>
        </p:nvGrpSpPr>
        <p:grpSpPr>
          <a:xfrm>
            <a:off x="6324600" y="1664568"/>
            <a:ext cx="2819400" cy="3276600"/>
            <a:chOff x="989802" y="160754"/>
            <a:chExt cx="3417622" cy="4181920"/>
          </a:xfrm>
        </p:grpSpPr>
        <p:pic>
          <p:nvPicPr>
            <p:cNvPr id="46" name="Изображение 45"/>
            <p:cNvPicPr>
              <a:picLocks noChangeAspect="1"/>
            </p:cNvPicPr>
            <p:nvPr/>
          </p:nvPicPr>
          <p:blipFill rotWithShape="1">
            <a:blip r:embed="rId3"/>
            <a:srcRect r="54644" b="3200"/>
            <a:stretch/>
          </p:blipFill>
          <p:spPr>
            <a:xfrm>
              <a:off x="989802" y="160754"/>
              <a:ext cx="3417620" cy="4181920"/>
            </a:xfrm>
            <a:prstGeom prst="roundRect">
              <a:avLst>
                <a:gd name="adj" fmla="val 2041"/>
              </a:avLst>
            </a:prstGeom>
          </p:spPr>
        </p:pic>
        <p:pic>
          <p:nvPicPr>
            <p:cNvPr id="47" name="Изображение 6" descr="Снимок экрана 2013-10-24 в 18.07.5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13" y="3665428"/>
              <a:ext cx="3339410" cy="278312"/>
            </a:xfrm>
            <a:prstGeom prst="rect">
              <a:avLst/>
            </a:prstGeom>
          </p:spPr>
        </p:pic>
        <p:pic>
          <p:nvPicPr>
            <p:cNvPr id="48" name="Изображение 14" descr="Снимок экрана 2013-10-24 в 18.07.5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14" y="261510"/>
              <a:ext cx="3339410" cy="278312"/>
            </a:xfrm>
            <a:prstGeom prst="rect">
              <a:avLst/>
            </a:prstGeom>
          </p:spPr>
        </p:pic>
        <p:pic>
          <p:nvPicPr>
            <p:cNvPr id="49" name="Изображение 5" descr="Снимок экрана 2013-10-24 в 18.05.3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60" y="3953078"/>
              <a:ext cx="2194680" cy="309433"/>
            </a:xfrm>
            <a:prstGeom prst="rect">
              <a:avLst/>
            </a:prstGeom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5011" y="111751"/>
            <a:ext cx="6758528" cy="838200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Calibri"/>
                <a:cs typeface="Calibri"/>
              </a:rPr>
              <a:t>Платформа «1С-Битрикс»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6661" y="1752600"/>
            <a:ext cx="3998381" cy="2882832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150 </a:t>
            </a:r>
            <a:r>
              <a:rPr lang="en-US" sz="1800" dirty="0">
                <a:latin typeface="Calibri" pitchFamily="34" charset="0"/>
              </a:rPr>
              <a:t>000+ </a:t>
            </a:r>
            <a:r>
              <a:rPr lang="ru-RU" sz="1800" b="0" dirty="0">
                <a:latin typeface="Calibri" pitchFamily="34" charset="0"/>
              </a:rPr>
              <a:t>клиентов</a:t>
            </a:r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30 </a:t>
            </a:r>
            <a:r>
              <a:rPr lang="ru-RU" sz="1800" dirty="0">
                <a:latin typeface="Calibri" pitchFamily="34" charset="0"/>
              </a:rPr>
              <a:t>000+ </a:t>
            </a:r>
            <a:r>
              <a:rPr lang="ru-RU" sz="1800" b="0" dirty="0">
                <a:latin typeface="Calibri" pitchFamily="34" charset="0"/>
              </a:rPr>
              <a:t>интернет-магазинов</a:t>
            </a:r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11 </a:t>
            </a:r>
            <a:r>
              <a:rPr lang="ru-RU" sz="1800" dirty="0">
                <a:latin typeface="Calibri" pitchFamily="34" charset="0"/>
              </a:rPr>
              <a:t>000+ </a:t>
            </a:r>
            <a:r>
              <a:rPr lang="ru-RU" sz="1800" b="0" dirty="0">
                <a:latin typeface="Calibri" pitchFamily="34" charset="0"/>
              </a:rPr>
              <a:t>партнеров</a:t>
            </a:r>
            <a:endParaRPr lang="en-US" sz="1800" b="0" dirty="0">
              <a:latin typeface="Calibri" pitchFamily="34" charset="0"/>
            </a:endParaRPr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1</a:t>
            </a:r>
            <a:r>
              <a:rPr lang="ru-RU" sz="1800" dirty="0">
                <a:latin typeface="Calibri" pitchFamily="34" charset="0"/>
              </a:rPr>
              <a:t>8</a:t>
            </a:r>
            <a:r>
              <a:rPr lang="ru-RU" sz="1800" dirty="0" smtClean="0">
                <a:latin typeface="Calibri" pitchFamily="34" charset="0"/>
              </a:rPr>
              <a:t>00</a:t>
            </a:r>
            <a:r>
              <a:rPr lang="en-US" sz="1800" dirty="0">
                <a:latin typeface="Calibri" pitchFamily="34" charset="0"/>
              </a:rPr>
              <a:t>+</a:t>
            </a:r>
            <a:r>
              <a:rPr lang="ru-RU" sz="1800" b="0" dirty="0">
                <a:latin typeface="Calibri" pitchFamily="34" charset="0"/>
              </a:rPr>
              <a:t> веб-приложений для сайтов в </a:t>
            </a:r>
            <a:r>
              <a:rPr lang="ru-RU" sz="1800" b="0" dirty="0" err="1">
                <a:latin typeface="Calibri" pitchFamily="34" charset="0"/>
              </a:rPr>
              <a:t>Маркетплейсе</a:t>
            </a:r>
            <a:endParaRPr lang="ru-RU" sz="1800" b="0" dirty="0">
              <a:latin typeface="Calibri" pitchFamily="34" charset="0"/>
            </a:endParaRPr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200+ </a:t>
            </a:r>
            <a:r>
              <a:rPr lang="ru-RU" sz="1800" b="0" dirty="0">
                <a:latin typeface="Calibri" pitchFamily="34" charset="0"/>
              </a:rPr>
              <a:t>готовых интернет-магазинов в </a:t>
            </a:r>
            <a:r>
              <a:rPr lang="ru-RU" sz="1800" b="0" dirty="0" err="1">
                <a:latin typeface="Calibri" pitchFamily="34" charset="0"/>
              </a:rPr>
              <a:t>Маркетплейсе</a:t>
            </a:r>
            <a:endParaRPr lang="en-US" sz="1800" b="0" dirty="0"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65365" y="1121229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40813" y="1341953"/>
            <a:ext cx="1390173" cy="353935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ru-RU" sz="1500" b="0" dirty="0" smtClean="0">
                <a:solidFill>
                  <a:schemeClr val="bg1">
                    <a:lumMod val="50000"/>
                  </a:schemeClr>
                </a:solidFill>
              </a:rPr>
              <a:t>Январь 2015</a:t>
            </a:r>
            <a:endParaRPr lang="ru-RU" sz="1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76400"/>
            <a:ext cx="1869262" cy="20940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35900" y="4318000"/>
            <a:ext cx="1123924" cy="492434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0"/>
                </a:solidFill>
              </a:rPr>
              <a:t>59,01%</a:t>
            </a:r>
            <a:r>
              <a:rPr lang="ru-RU" dirty="0" smtClean="0">
                <a:solidFill>
                  <a:srgbClr val="000090"/>
                </a:solidFill>
              </a:rPr>
              <a:t> </a:t>
            </a:r>
            <a:endParaRPr lang="ru-RU" dirty="0">
              <a:solidFill>
                <a:srgbClr val="000090"/>
              </a:solidFill>
            </a:endParaRPr>
          </a:p>
          <a:p>
            <a:pPr algn="ctr"/>
            <a:r>
              <a:rPr lang="ru-RU" dirty="0">
                <a:solidFill>
                  <a:srgbClr val="000090"/>
                </a:solidFill>
              </a:rPr>
              <a:t>1С-Битрикс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914993" y="4106123"/>
            <a:ext cx="156679" cy="237283"/>
          </a:xfrm>
          <a:prstGeom prst="line">
            <a:avLst/>
          </a:prstGeom>
          <a:ln w="9525" cmpd="sng">
            <a:solidFill>
              <a:srgbClr val="00009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153400" y="4343400"/>
            <a:ext cx="460307" cy="0"/>
          </a:xfrm>
          <a:prstGeom prst="line">
            <a:avLst/>
          </a:prstGeom>
          <a:ln w="9525" cmpd="sng">
            <a:solidFill>
              <a:srgbClr val="00009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Изображение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001" y="2937934"/>
            <a:ext cx="1498355" cy="15917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5805264"/>
            <a:ext cx="9158288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0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505363" y="3333757"/>
            <a:ext cx="105464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B70001"/>
                </a:solidFill>
                <a:latin typeface="Arial"/>
              </a:rPr>
              <a:t>Бизнес</a:t>
            </a:r>
          </a:p>
          <a:p>
            <a:pPr>
              <a:defRPr/>
            </a:pPr>
            <a:r>
              <a:rPr lang="ru-RU" dirty="0" smtClean="0">
                <a:solidFill>
                  <a:srgbClr val="B70001"/>
                </a:solidFill>
                <a:latin typeface="Arial"/>
              </a:rPr>
              <a:t>7</a:t>
            </a:r>
            <a:r>
              <a:rPr lang="ru-RU" dirty="0">
                <a:solidFill>
                  <a:srgbClr val="B70001"/>
                </a:solidFill>
                <a:latin typeface="Arial"/>
              </a:rPr>
              <a:t>2</a:t>
            </a:r>
            <a:r>
              <a:rPr lang="ru-RU" dirty="0" smtClean="0">
                <a:solidFill>
                  <a:srgbClr val="B70001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B70001"/>
                </a:solidFill>
                <a:latin typeface="Arial"/>
              </a:rPr>
              <a:t>900 </a:t>
            </a:r>
            <a:r>
              <a:rPr lang="ru-RU" dirty="0">
                <a:solidFill>
                  <a:srgbClr val="B70001"/>
                </a:solidFill>
                <a:latin typeface="Arial"/>
              </a:rPr>
              <a:t>руб. </a:t>
            </a:r>
            <a:endParaRPr lang="en-US" dirty="0">
              <a:solidFill>
                <a:srgbClr val="B70001"/>
              </a:solidFill>
              <a:latin typeface="Arial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516245" y="1670057"/>
            <a:ext cx="9696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Старт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00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руб.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45317" y="1646245"/>
            <a:ext cx="10546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Эксперт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52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900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руб. 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32146" y="3352800"/>
            <a:ext cx="129509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B70001"/>
                </a:solidFill>
                <a:latin typeface="Arial"/>
              </a:rPr>
              <a:t>Малый бизнес</a:t>
            </a:r>
            <a:endParaRPr lang="en-US" dirty="0">
              <a:solidFill>
                <a:srgbClr val="B70001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B70001"/>
                </a:solidFill>
                <a:latin typeface="Arial"/>
              </a:rPr>
              <a:t>35 </a:t>
            </a:r>
            <a:r>
              <a:rPr lang="ru-RU" dirty="0" smtClean="0">
                <a:solidFill>
                  <a:srgbClr val="B70001"/>
                </a:solidFill>
                <a:latin typeface="Arial"/>
              </a:rPr>
              <a:t>900 </a:t>
            </a:r>
            <a:r>
              <a:rPr lang="ru-RU" dirty="0">
                <a:solidFill>
                  <a:srgbClr val="B70001"/>
                </a:solidFill>
                <a:latin typeface="Arial"/>
              </a:rPr>
              <a:t>руб. </a:t>
            </a:r>
            <a:endParaRPr lang="en-US" dirty="0">
              <a:solidFill>
                <a:srgbClr val="B70001"/>
              </a:solidFill>
              <a:latin typeface="Arial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640317" y="1677994"/>
            <a:ext cx="10546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Стандарт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15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900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руб. 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357240" y="1700220"/>
            <a:ext cx="11812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Первый сайт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1 990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руб. *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Изображение 20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4" y="1524001"/>
            <a:ext cx="1294677" cy="1375811"/>
          </a:xfrm>
          <a:prstGeom prst="rect">
            <a:avLst/>
          </a:prstGeom>
        </p:spPr>
      </p:pic>
      <p:pic>
        <p:nvPicPr>
          <p:cNvPr id="22" name="Изображение 21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62" y="1524001"/>
            <a:ext cx="1294677" cy="1375811"/>
          </a:xfrm>
          <a:prstGeom prst="rect">
            <a:avLst/>
          </a:prstGeom>
        </p:spPr>
      </p:pic>
      <p:pic>
        <p:nvPicPr>
          <p:cNvPr id="23" name="Изображение 22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2" y="1524001"/>
            <a:ext cx="1294677" cy="1375811"/>
          </a:xfrm>
          <a:prstGeom prst="rect">
            <a:avLst/>
          </a:prstGeom>
        </p:spPr>
      </p:pic>
      <p:pic>
        <p:nvPicPr>
          <p:cNvPr id="24" name="Изображение 23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53" y="1524001"/>
            <a:ext cx="1294677" cy="1375811"/>
          </a:xfrm>
          <a:prstGeom prst="rect">
            <a:avLst/>
          </a:prstGeom>
        </p:spPr>
      </p:pic>
      <p:pic>
        <p:nvPicPr>
          <p:cNvPr id="25" name="Изображение 24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276600"/>
            <a:ext cx="1294677" cy="1375811"/>
          </a:xfrm>
          <a:prstGeom prst="rect">
            <a:avLst/>
          </a:prstGeom>
        </p:spPr>
      </p:pic>
      <p:pic>
        <p:nvPicPr>
          <p:cNvPr id="26" name="Изображение 25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46" y="3302000"/>
            <a:ext cx="1294677" cy="13758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52578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rgbClr val="000000"/>
                </a:solidFill>
                <a:latin typeface="Calibri"/>
                <a:cs typeface="Calibri"/>
              </a:rPr>
              <a:t>Стоимость лицензии (в бессрочное пользование) включает 1 год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бесплатных</a:t>
            </a:r>
            <a:r>
              <a:rPr lang="ru-RU" sz="1600" b="0" dirty="0">
                <a:solidFill>
                  <a:srgbClr val="000000"/>
                </a:solidFill>
                <a:latin typeface="Calibri"/>
                <a:cs typeface="Calibri"/>
              </a:rPr>
              <a:t> обновлений. 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00000"/>
                </a:solidFill>
                <a:latin typeface="Calibri"/>
                <a:ea typeface="Verdana" pitchFamily="34" charset="0"/>
                <a:cs typeface="Calibri"/>
              </a:rPr>
              <a:t>Цены</a:t>
            </a: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9600" y="11358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5805264"/>
            <a:ext cx="9158288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9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5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img2.goodfon.ru/original/1366x768/c/82/klyuchi-naushniki-bumaga-dengi.jpg"/>
          <p:cNvPicPr>
            <a:picLocks noChangeAspect="1" noChangeArrowheads="1"/>
          </p:cNvPicPr>
          <p:nvPr/>
        </p:nvPicPr>
        <p:blipFill>
          <a:blip r:embed="rId3"/>
          <a:srcRect l="25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362200"/>
            <a:ext cx="9144000" cy="199549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latin typeface="Calibri" pitchFamily="34" charset="0"/>
              </a:rPr>
              <a:t>Эксклюзивный интернет-магазин или корпоративный сайт… </a:t>
            </a:r>
          </a:p>
          <a:p>
            <a:pPr algn="ctr"/>
            <a:r>
              <a:rPr lang="ru-RU" sz="2400" b="0" dirty="0" smtClean="0">
                <a:latin typeface="Calibri" pitchFamily="34" charset="0"/>
              </a:rPr>
              <a:t>Замечательные варианты,</a:t>
            </a:r>
          </a:p>
          <a:p>
            <a:pPr algn="ctr"/>
            <a:r>
              <a:rPr lang="ru-RU" sz="2400" b="0" dirty="0" smtClean="0">
                <a:latin typeface="Calibri" pitchFamily="34" charset="0"/>
              </a:rPr>
              <a:t>но что делать, если денег </a:t>
            </a:r>
            <a:r>
              <a:rPr lang="ru-RU" sz="2800" b="0" dirty="0" smtClean="0">
                <a:solidFill>
                  <a:srgbClr val="C00000"/>
                </a:solidFill>
                <a:latin typeface="Calibri" pitchFamily="34" charset="0"/>
              </a:rPr>
              <a:t>мало</a:t>
            </a:r>
            <a:r>
              <a:rPr lang="ru-RU" sz="2400" b="0" dirty="0" smtClean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2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Изображение 10" descr="Снимок экрана 2012-09-19 в 1.32.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978470" cy="2677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4819472"/>
            <a:ext cx="8305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/>
                <a:cs typeface="Calibri"/>
              </a:rPr>
              <a:t>В каталоге «1C-Битрикс: </a:t>
            </a:r>
            <a:r>
              <a:rPr lang="ru-RU" sz="2400" b="0" dirty="0" err="1">
                <a:latin typeface="Calibri"/>
                <a:cs typeface="Calibri"/>
              </a:rPr>
              <a:t>Маркетплейс</a:t>
            </a:r>
            <a:r>
              <a:rPr lang="ru-RU" sz="2400" b="0" dirty="0">
                <a:latin typeface="Calibri"/>
                <a:cs typeface="Calibri"/>
              </a:rPr>
              <a:t>» - </a:t>
            </a:r>
            <a:r>
              <a:rPr lang="ru-RU" sz="2400" b="0" dirty="0" smtClean="0">
                <a:latin typeface="Calibri"/>
                <a:cs typeface="Calibri"/>
              </a:rPr>
              <a:t>более</a:t>
            </a:r>
            <a:r>
              <a:rPr lang="en-US" sz="2400" b="0" dirty="0" smtClean="0">
                <a:latin typeface="Calibri"/>
                <a:cs typeface="Calibri"/>
              </a:rPr>
              <a:t> </a:t>
            </a:r>
            <a:r>
              <a:rPr lang="ru-RU" sz="2400" b="0" dirty="0" smtClean="0">
                <a:latin typeface="Calibri"/>
                <a:cs typeface="Calibri"/>
              </a:rPr>
              <a:t>250 </a:t>
            </a:r>
            <a:r>
              <a:rPr lang="ru-RU" sz="2400" dirty="0" smtClean="0">
                <a:latin typeface="Calibri"/>
                <a:cs typeface="Calibri"/>
              </a:rPr>
              <a:t>готовых</a:t>
            </a:r>
            <a:r>
              <a:rPr lang="ru-RU" sz="2400" b="0" dirty="0" smtClean="0">
                <a:latin typeface="Calibri"/>
                <a:cs typeface="Calibri"/>
              </a:rPr>
              <a:t> типовых</a:t>
            </a:r>
            <a:r>
              <a:rPr lang="ru-RU" sz="2400" dirty="0" smtClean="0">
                <a:latin typeface="Calibri"/>
                <a:cs typeface="Calibri"/>
              </a:rPr>
              <a:t> сайтов и интернет-магазинов </a:t>
            </a:r>
            <a:r>
              <a:rPr lang="ru-RU" sz="2400" b="0" dirty="0" smtClean="0">
                <a:latin typeface="Calibri"/>
                <a:cs typeface="Calibri"/>
              </a:rPr>
              <a:t>для самых разных отраслей бизнеса. </a:t>
            </a:r>
            <a:endParaRPr lang="ru-RU" sz="2400" b="0" dirty="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328" y="4191000"/>
            <a:ext cx="319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24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24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52400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«1С-Битрикс</a:t>
            </a:r>
            <a:r>
              <a:rPr lang="en-US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: </a:t>
            </a:r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</a:t>
            </a:r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»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5" cstate="print"/>
          <a:srcRect l="-1" r="1500" b="62964"/>
          <a:stretch/>
        </p:blipFill>
        <p:spPr>
          <a:xfrm>
            <a:off x="4724400" y="1447800"/>
            <a:ext cx="3810000" cy="3097561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7940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1300" y="1041400"/>
            <a:ext cx="8458200" cy="1066800"/>
          </a:xfrm>
        </p:spPr>
        <p:txBody>
          <a:bodyPr/>
          <a:lstStyle/>
          <a:p>
            <a:pPr algn="l"/>
            <a:r>
              <a:rPr lang="ru-RU" sz="1800" dirty="0" smtClean="0"/>
              <a:t>В кратчайшие сроки </a:t>
            </a:r>
            <a:r>
              <a:rPr lang="ru-RU" sz="1800" dirty="0"/>
              <a:t>вы установите систему, настроите и откроете готовый интернет-магазин нужной </a:t>
            </a:r>
            <a:r>
              <a:rPr lang="ru-RU" sz="1800" dirty="0" smtClean="0"/>
              <a:t>тематики.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1"/>
            <a:ext cx="6705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Свой типовой магазин - за несколько </a:t>
            </a:r>
            <a:r>
              <a:rPr lang="ru-RU" sz="2600" dirty="0" smtClean="0"/>
              <a:t>дней!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5600" y="2209800"/>
            <a:ext cx="5715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Calibri"/>
                <a:cs typeface="Calibri"/>
              </a:rPr>
              <a:t>Бытовая техника </a:t>
            </a:r>
            <a:r>
              <a:rPr lang="ru-RU" sz="1600" b="0" dirty="0" smtClean="0">
                <a:latin typeface="Calibri"/>
                <a:cs typeface="Calibri"/>
              </a:rPr>
              <a:t>Спорт </a:t>
            </a:r>
            <a:r>
              <a:rPr lang="ru-RU" sz="2800" b="0" dirty="0" smtClean="0">
                <a:latin typeface="Calibri"/>
                <a:cs typeface="Calibri"/>
              </a:rPr>
              <a:t>Одежда </a:t>
            </a:r>
            <a:r>
              <a:rPr lang="ru-RU" sz="1600" b="0" dirty="0" smtClean="0">
                <a:latin typeface="Calibri"/>
                <a:cs typeface="Calibri"/>
              </a:rPr>
              <a:t>Обувь Подарки Ноутбуки </a:t>
            </a:r>
            <a:r>
              <a:rPr lang="ru-RU" sz="2400" b="0" dirty="0" smtClean="0">
                <a:latin typeface="Calibri"/>
                <a:cs typeface="Calibri"/>
              </a:rPr>
              <a:t>Шины и диски </a:t>
            </a:r>
            <a:r>
              <a:rPr lang="ru-RU" sz="1600" b="0" dirty="0" smtClean="0">
                <a:latin typeface="Calibri"/>
                <a:cs typeface="Calibri"/>
              </a:rPr>
              <a:t>Детские товары Суши Пицца Автозапчасти </a:t>
            </a:r>
            <a:r>
              <a:rPr lang="ru-RU" sz="2000" b="0" dirty="0" smtClean="0">
                <a:latin typeface="Calibri"/>
                <a:cs typeface="Calibri"/>
              </a:rPr>
              <a:t>Цветы </a:t>
            </a:r>
            <a:r>
              <a:rPr lang="ru-RU" sz="1600" b="0" dirty="0" smtClean="0">
                <a:latin typeface="Calibri"/>
                <a:cs typeface="Calibri"/>
              </a:rPr>
              <a:t>Нижнее белье </a:t>
            </a:r>
            <a:r>
              <a:rPr lang="ru-RU" sz="1400" b="0" dirty="0" smtClean="0">
                <a:latin typeface="Calibri"/>
                <a:cs typeface="Calibri"/>
              </a:rPr>
              <a:t>Сантехника</a:t>
            </a:r>
            <a:r>
              <a:rPr lang="ru-RU" sz="1800" b="0" dirty="0" smtClean="0">
                <a:latin typeface="Calibri"/>
                <a:cs typeface="Calibri"/>
              </a:rPr>
              <a:t> </a:t>
            </a:r>
          </a:p>
        </p:txBody>
      </p:sp>
      <p:pic>
        <p:nvPicPr>
          <p:cNvPr id="9" name="Изображение 8" descr="Снимок экрана 2012-09-21 в 15.02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5867400" cy="2553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8600" y="6096000"/>
            <a:ext cx="43670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27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27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27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pic>
        <p:nvPicPr>
          <p:cNvPr id="11" name="Изображение 10" descr="Снимок экрана 2012-09-20 в 20.25.57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3" b="96148" l="7434" r="96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917" flipH="1">
            <a:off x="6228785" y="5845641"/>
            <a:ext cx="531218" cy="51928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1" y="1143000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/>
              <a:t>Распределение бюджета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6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628800"/>
            <a:ext cx="75793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Маркетинг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Автоматизация и интеграция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492896"/>
            <a:ext cx="757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000" b="0" dirty="0" smtClean="0">
                <a:latin typeface="Calibri"/>
                <a:cs typeface="Calibri"/>
              </a:rPr>
              <a:t>КОНТЕНТ!!!</a:t>
            </a:r>
          </a:p>
        </p:txBody>
      </p:sp>
    </p:spTree>
    <p:extLst>
      <p:ext uri="{BB962C8B-B14F-4D97-AF65-F5344CB8AC3E}">
        <p14:creationId xmlns:p14="http://schemas.microsoft.com/office/powerpoint/2010/main" val="21801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1556792"/>
            <a:ext cx="7579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Бюджет разработки сайта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/>
              <a:t>Оценка рисков при старте проекта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1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39552" y="2060848"/>
            <a:ext cx="7579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Стоимость привлечения потенциального покупателя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564904"/>
            <a:ext cx="8337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Конверсия (</a:t>
            </a:r>
            <a:r>
              <a:rPr lang="en-US" sz="2000" b="0" dirty="0" smtClean="0">
                <a:latin typeface="Calibri"/>
                <a:cs typeface="Calibri"/>
              </a:rPr>
              <a:t>KPI, CRT, ROI</a:t>
            </a:r>
            <a:r>
              <a:rPr lang="ru-RU" sz="2000" b="0" dirty="0" smtClean="0">
                <a:latin typeface="Calibri"/>
                <a:cs typeface="Calibri"/>
              </a:rPr>
              <a:t>)</a:t>
            </a:r>
            <a:endParaRPr lang="en-US" sz="2000" b="0" dirty="0" smtClean="0">
              <a:latin typeface="Calibri"/>
              <a:cs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3068960"/>
            <a:ext cx="8337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Средний чек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3575338"/>
            <a:ext cx="83372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Обслуживание сайта (хостинг, доработки, автоматизация)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Обслуживание клиентов (логистика, возврат товара)</a:t>
            </a:r>
            <a:endParaRPr lang="ru-RU" sz="20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2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/>
              <a:t>Содержание (контент) сайта: почему это так важно?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6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628800"/>
            <a:ext cx="7579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Поисковые системы (уникальный контент)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Поведенческие факторы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Объем контента: меньше текста больше графики, видео</a:t>
            </a:r>
          </a:p>
        </p:txBody>
      </p:sp>
    </p:spTree>
    <p:extLst>
      <p:ext uri="{BB962C8B-B14F-4D97-AF65-F5344CB8AC3E}">
        <p14:creationId xmlns:p14="http://schemas.microsoft.com/office/powerpoint/2010/main" val="3795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/>
              <a:t>Как привлечь посетителей на сайт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0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268760"/>
            <a:ext cx="75793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Поисковые системы (</a:t>
            </a:r>
            <a:r>
              <a:rPr lang="en-US" sz="2000" b="0" dirty="0" smtClean="0">
                <a:latin typeface="Calibri"/>
                <a:cs typeface="Calibri"/>
              </a:rPr>
              <a:t>SEO</a:t>
            </a:r>
            <a:r>
              <a:rPr lang="ru-RU" sz="2000" b="0" dirty="0" smtClean="0">
                <a:latin typeface="Calibri"/>
                <a:cs typeface="Calibri"/>
              </a:rPr>
              <a:t>)</a:t>
            </a:r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Контекстная реклама (</a:t>
            </a:r>
            <a:r>
              <a:rPr lang="ru-RU" sz="2000" b="0" dirty="0" err="1" smtClean="0">
                <a:latin typeface="Calibri"/>
                <a:cs typeface="Calibri"/>
              </a:rPr>
              <a:t>Яндекс.Директ</a:t>
            </a:r>
            <a:r>
              <a:rPr lang="ru-RU" sz="2000" b="0" dirty="0" smtClean="0">
                <a:latin typeface="Calibri"/>
                <a:cs typeface="Calibri"/>
              </a:rPr>
              <a:t>, </a:t>
            </a:r>
            <a:r>
              <a:rPr lang="en-US" sz="2000" b="0" dirty="0" smtClean="0">
                <a:latin typeface="Calibri"/>
                <a:cs typeface="Calibri"/>
              </a:rPr>
              <a:t>Google AdWords</a:t>
            </a:r>
            <a:r>
              <a:rPr lang="ru-RU" sz="2000" b="0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Социальные сети, </a:t>
            </a:r>
            <a:r>
              <a:rPr lang="en-US" sz="2000" b="0" dirty="0" smtClean="0">
                <a:latin typeface="Calibri"/>
                <a:cs typeface="Calibri"/>
              </a:rPr>
              <a:t>SMM</a:t>
            </a:r>
            <a:r>
              <a:rPr lang="ru-RU" sz="2000" b="0" dirty="0" smtClean="0">
                <a:latin typeface="Calibri"/>
                <a:cs typeface="Calibri"/>
              </a:rPr>
              <a:t> (покрытие 95%)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err="1" smtClean="0">
                <a:latin typeface="Calibri"/>
                <a:cs typeface="Calibri"/>
              </a:rPr>
              <a:t>Таргетинг</a:t>
            </a:r>
            <a:r>
              <a:rPr lang="ru-RU" sz="2000" b="0" dirty="0" smtClean="0">
                <a:latin typeface="Calibri"/>
                <a:cs typeface="Calibri"/>
              </a:rPr>
              <a:t> (</a:t>
            </a:r>
            <a:r>
              <a:rPr lang="en-US" sz="2000" b="0" dirty="0" err="1" smtClean="0">
                <a:latin typeface="Calibri"/>
                <a:cs typeface="Calibri"/>
              </a:rPr>
              <a:t>MyTarget</a:t>
            </a:r>
            <a:r>
              <a:rPr lang="en-US" sz="2000" b="0" dirty="0" smtClean="0">
                <a:latin typeface="Calibri"/>
                <a:cs typeface="Calibri"/>
              </a:rPr>
              <a:t>, Facebook </a:t>
            </a:r>
            <a:r>
              <a:rPr lang="en-US" sz="2000" b="0" dirty="0" err="1" smtClean="0">
                <a:latin typeface="Calibri"/>
                <a:cs typeface="Calibri"/>
              </a:rPr>
              <a:t>advManager</a:t>
            </a:r>
            <a:r>
              <a:rPr lang="ru-RU" sz="2000" b="0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 err="1" smtClean="0">
                <a:latin typeface="Calibri"/>
                <a:cs typeface="Calibri"/>
              </a:rPr>
              <a:t>Youtube</a:t>
            </a:r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Баннерная реклама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Торговые площадки (</a:t>
            </a:r>
            <a:r>
              <a:rPr lang="ru-RU" sz="2000" b="0" dirty="0" err="1" smtClean="0">
                <a:latin typeface="Calibri"/>
                <a:cs typeface="Calibri"/>
              </a:rPr>
              <a:t>Яндекс.Маркет</a:t>
            </a:r>
            <a:r>
              <a:rPr lang="ru-RU" sz="2000" b="0" dirty="0" smtClean="0">
                <a:latin typeface="Calibri"/>
                <a:cs typeface="Calibri"/>
              </a:rPr>
              <a:t>, </a:t>
            </a:r>
            <a:r>
              <a:rPr lang="en-US" sz="2000" b="0" dirty="0" smtClean="0">
                <a:latin typeface="Calibri"/>
                <a:cs typeface="Calibri"/>
              </a:rPr>
              <a:t>eBay</a:t>
            </a:r>
            <a:r>
              <a:rPr lang="ru-RU" sz="2000" b="0" dirty="0" smtClean="0">
                <a:latin typeface="Calibri"/>
                <a:cs typeface="Calibri"/>
              </a:rPr>
              <a:t>, </a:t>
            </a:r>
            <a:r>
              <a:rPr lang="en-US" sz="2000" b="0" dirty="0" smtClean="0">
                <a:latin typeface="Calibri"/>
                <a:cs typeface="Calibri"/>
              </a:rPr>
              <a:t>Tiu, </a:t>
            </a:r>
            <a:r>
              <a:rPr lang="ru-RU" sz="2000" b="0" dirty="0" err="1" smtClean="0">
                <a:latin typeface="Calibri"/>
                <a:cs typeface="Calibri"/>
              </a:rPr>
              <a:t>Пульсцен</a:t>
            </a:r>
            <a:r>
              <a:rPr lang="ru-RU" sz="2000" b="0" dirty="0" smtClean="0">
                <a:latin typeface="Calibri"/>
                <a:cs typeface="Calibri"/>
              </a:rPr>
              <a:t>)</a:t>
            </a:r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Офлайн</a:t>
            </a:r>
          </a:p>
        </p:txBody>
      </p:sp>
    </p:spTree>
    <p:extLst>
      <p:ext uri="{BB962C8B-B14F-4D97-AF65-F5344CB8AC3E}">
        <p14:creationId xmlns:p14="http://schemas.microsoft.com/office/powerpoint/2010/main" val="13695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psite.ru/upload/iblock/f0b/f0be9faf1a861eb613061cb8a3cb8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8" y="0"/>
            <a:ext cx="10347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5373216"/>
            <a:ext cx="8659477" cy="8382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/>
              <a:t>Спасибо за внимание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2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/>
              <a:t>Оценка рисков при старте проекта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1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pic>
        <p:nvPicPr>
          <p:cNvPr id="4098" name="Picture 2" descr="C:\Users\User\AppData\Local\Temp\semin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9" y="1052736"/>
            <a:ext cx="8166882" cy="4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/>
              <a:t>Эксклюзив или типовое решение?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7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pic>
        <p:nvPicPr>
          <p:cNvPr id="1028" name="Picture 4" descr="http://ukrautonews.com/wp-content/uploads/2015/05/kakie_ukrainskie_avtokomponenty_stoyat_na_ferrari_porsche_ili_merce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2" y="1916832"/>
            <a:ext cx="37785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unlib.ru/cimg/2014/101613/4625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789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ansst.ru/upload/medialibrary/2a5/2a5b2fc330580710c35fad09e0d639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solidFill>
            <a:schemeClr val="bg1">
              <a:alpha val="53000"/>
            </a:schemeClr>
          </a:solidFill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/>
              <a:t>Существующий бизнес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1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5010" y="1484784"/>
            <a:ext cx="4320480" cy="132343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Клиентская база с потребностями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Уровень сервиса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Отлаженная бизнеса модель</a:t>
            </a:r>
          </a:p>
        </p:txBody>
      </p:sp>
    </p:spTree>
    <p:extLst>
      <p:ext uri="{BB962C8B-B14F-4D97-AF65-F5344CB8AC3E}">
        <p14:creationId xmlns:p14="http://schemas.microsoft.com/office/powerpoint/2010/main" val="11537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geografija/Marij-El/0004-007-Gruntovye-dor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/>
              <a:t>Запуск бизнеса 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2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5010" y="1484784"/>
            <a:ext cx="4320480" cy="132343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Ниша?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Конкурентная среда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0" dirty="0" smtClean="0">
                <a:latin typeface="Calibri"/>
                <a:cs typeface="Calibri"/>
              </a:rPr>
              <a:t>Существующая бизнес модель</a:t>
            </a:r>
          </a:p>
        </p:txBody>
      </p:sp>
    </p:spTree>
    <p:extLst>
      <p:ext uri="{BB962C8B-B14F-4D97-AF65-F5344CB8AC3E}">
        <p14:creationId xmlns:p14="http://schemas.microsoft.com/office/powerpoint/2010/main" val="40872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5010" y="99019"/>
            <a:ext cx="8659477" cy="8382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/>
              <a:t>Стоимость запуска или стоимость </a:t>
            </a:r>
            <a:r>
              <a:rPr lang="ru-RU" sz="3200" dirty="0" smtClean="0"/>
              <a:t>поддержки</a:t>
            </a:r>
            <a:endParaRPr lang="en-US" sz="3100" b="1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2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  <p:pic>
        <p:nvPicPr>
          <p:cNvPr id="5122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956395" cy="19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2974" y="937219"/>
            <a:ext cx="8033482" cy="40011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>
                <a:latin typeface="Calibri"/>
                <a:cs typeface="Calibri"/>
              </a:rPr>
              <a:t>1.  Запуск                       1 месяц                 2месяц         …         </a:t>
            </a:r>
            <a:r>
              <a:rPr lang="en-US" sz="2000" b="0" dirty="0" smtClean="0">
                <a:latin typeface="Calibri"/>
                <a:cs typeface="Calibri"/>
              </a:rPr>
              <a:t>N </a:t>
            </a:r>
            <a:r>
              <a:rPr lang="ru-RU" sz="2000" b="0" dirty="0" smtClean="0">
                <a:latin typeface="Calibri"/>
                <a:cs typeface="Calibri"/>
              </a:rPr>
              <a:t>месяц </a:t>
            </a:r>
          </a:p>
        </p:txBody>
      </p:sp>
      <p:pic>
        <p:nvPicPr>
          <p:cNvPr id="16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304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804267" cy="8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687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39552" y="328498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6" y="38610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podarki-optom.webasyst.net/shop/products_pictures/55q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print"/>
          <a:srcRect t="10992" r="2488" b="9415"/>
          <a:stretch/>
        </p:blipFill>
        <p:spPr>
          <a:xfrm>
            <a:off x="4539298" y="2391335"/>
            <a:ext cx="4592001" cy="3125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332656"/>
            <a:ext cx="8262966" cy="1569656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r>
              <a:rPr lang="ru-RU" sz="3200" b="0" dirty="0" smtClean="0">
                <a:latin typeface="Calibri"/>
                <a:ea typeface="Calibri"/>
                <a:cs typeface="Calibri"/>
              </a:rPr>
              <a:t>Так что же </a:t>
            </a:r>
            <a:r>
              <a:rPr lang="ru-RU" sz="3200" dirty="0" smtClean="0">
                <a:latin typeface="Calibri"/>
                <a:ea typeface="Calibri"/>
                <a:cs typeface="Calibri"/>
              </a:rPr>
              <a:t>первостепенно</a:t>
            </a:r>
            <a:r>
              <a:rPr lang="ru-RU" sz="3200" b="0" dirty="0" smtClean="0">
                <a:latin typeface="Calibri"/>
                <a:ea typeface="Calibri"/>
                <a:cs typeface="Calibri"/>
              </a:rPr>
              <a:t> при открытии </a:t>
            </a:r>
            <a:r>
              <a:rPr lang="ru-RU" sz="3200" b="0" dirty="0" err="1" smtClean="0">
                <a:latin typeface="Calibri"/>
                <a:ea typeface="Calibri"/>
                <a:cs typeface="Calibri"/>
              </a:rPr>
              <a:t>интернет-магазина</a:t>
            </a:r>
            <a:r>
              <a:rPr lang="ru-RU" sz="3200" b="0" dirty="0" smtClean="0">
                <a:latin typeface="Calibri"/>
                <a:ea typeface="Calibri"/>
                <a:cs typeface="Calibri"/>
              </a:rPr>
              <a:t>, </a:t>
            </a:r>
            <a:r>
              <a:rPr lang="ru-RU" sz="3200" b="0" dirty="0">
                <a:latin typeface="Calibri"/>
                <a:ea typeface="Calibri"/>
                <a:cs typeface="Calibri"/>
              </a:rPr>
              <a:t>с минимальными рисками и </a:t>
            </a:r>
            <a:r>
              <a:rPr lang="ru-RU" sz="3200" b="0" dirty="0" smtClean="0">
                <a:latin typeface="Calibri"/>
                <a:ea typeface="Calibri"/>
                <a:cs typeface="Calibri"/>
              </a:rPr>
              <a:t>издержками?</a:t>
            </a:r>
            <a:endParaRPr lang="ru-RU" sz="320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28152"/>
            <a:ext cx="8377238" cy="584771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r>
              <a:rPr lang="ru-RU" sz="3200" b="0" dirty="0" smtClean="0">
                <a:latin typeface="Calibri"/>
                <a:ea typeface="Calibri"/>
                <a:cs typeface="Calibri"/>
              </a:rPr>
              <a:t>Ответ: выбор правильной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3200" b="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20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9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21233"/>
            <a:ext cx="671804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Бесплатная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коммерческая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CMS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mash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8" y="2132856"/>
            <a:ext cx="4179648" cy="24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маш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9" y="1772816"/>
            <a:ext cx="3155701" cy="28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5013176"/>
            <a:ext cx="719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Да, обе </a:t>
            </a:r>
            <a:r>
              <a:rPr lang="ru-RU" sz="2800" b="0" dirty="0">
                <a:latin typeface="Calibri" pitchFamily="34" charset="0"/>
                <a:cs typeface="Calibri" pitchFamily="34" charset="0"/>
              </a:rPr>
              <a:t>в движении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… Но </a:t>
            </a:r>
            <a:r>
              <a:rPr lang="ru-RU" sz="2800" b="0" dirty="0">
                <a:latin typeface="Calibri" pitchFamily="34" charset="0"/>
                <a:cs typeface="Calibri" pitchFamily="34" charset="0"/>
              </a:rPr>
              <a:t>какие перспективы?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DB392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0" rtlCol="0" anchor="ctr"/>
          <a:lstStyle/>
          <a:p>
            <a:r>
              <a:rPr lang="ru-RU" sz="2400" dirty="0"/>
              <a:t>Интернет-магазин: с чего начать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4" name="Picture 3" descr="C:\Users\Pipetka\Desktop\цфкуло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90" y="6021288"/>
            <a:ext cx="2118210" cy="57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17491</TotalTime>
  <Words>621</Words>
  <Application>Microsoft Office PowerPoint</Application>
  <PresentationFormat>Экран (4:3)</PresentationFormat>
  <Paragraphs>112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Разработка и сопровождение интернет-проектов любого уровня сложности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кратчайшие сроки вы установите систему, настроите и откроете готовый интернет-магазин нужной тематики.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User</cp:lastModifiedBy>
  <cp:revision>1399</cp:revision>
  <dcterms:created xsi:type="dcterms:W3CDTF">2004-09-13T11:38:15Z</dcterms:created>
  <dcterms:modified xsi:type="dcterms:W3CDTF">2016-06-02T05:59:41Z</dcterms:modified>
</cp:coreProperties>
</file>